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Proxima Nova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bold.fntdata"/><Relationship Id="rId14" Type="http://schemas.openxmlformats.org/officeDocument/2006/relationships/font" Target="fonts/ProximaNova-regular.fntdata"/><Relationship Id="rId17" Type="http://schemas.openxmlformats.org/officeDocument/2006/relationships/font" Target="fonts/ProximaNova-boldItalic.fntdata"/><Relationship Id="rId16" Type="http://schemas.openxmlformats.org/officeDocument/2006/relationships/font" Target="fonts/ProximaNov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49f4ff77fc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49f4ff77f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49f4ff77fc_0_15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49f4ff77fc_0_15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49f4ff77fc_0_15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49f4ff77fc_0_15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49f4ff77fc_0_15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49f4ff77fc_0_15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49f4ff77fc_0_15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49f4ff77fc_0_15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49f4ff77fc_0_15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49f4ff77fc_0_15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49f4ff77fc_0_15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49f4ff77fc_0_15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dinorank.com/" TargetMode="External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dinorank.com/" TargetMode="External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rgbClr val="00C4A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pic>
        <p:nvPicPr>
          <p:cNvPr id="13" name="Google Shape;13;p2" title="DINORANK - LOGO PNG 2.png">
            <a:hlinkClick r:id="rId2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28225" y="3715725"/>
            <a:ext cx="2003425" cy="1124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rgbClr val="00C4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rgbClr val="00C4A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>
            <a:off x="0" y="4835025"/>
            <a:ext cx="9144000" cy="308400"/>
          </a:xfrm>
          <a:prstGeom prst="rect">
            <a:avLst/>
          </a:prstGeom>
          <a:solidFill>
            <a:srgbClr val="00C4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4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764900"/>
            <a:ext cx="8520600" cy="400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4297658" y="47974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buNone/>
              <a:defRPr b="1">
                <a:solidFill>
                  <a:schemeClr val="lt1"/>
                </a:solidFill>
              </a:defRPr>
            </a:lvl1pPr>
            <a:lvl2pPr lvl="1" algn="ctr">
              <a:buNone/>
              <a:defRPr b="1">
                <a:solidFill>
                  <a:schemeClr val="lt1"/>
                </a:solidFill>
              </a:defRPr>
            </a:lvl2pPr>
            <a:lvl3pPr lvl="2" algn="ctr">
              <a:buNone/>
              <a:defRPr b="1">
                <a:solidFill>
                  <a:schemeClr val="lt1"/>
                </a:solidFill>
              </a:defRPr>
            </a:lvl3pPr>
            <a:lvl4pPr lvl="3" algn="ctr">
              <a:buNone/>
              <a:defRPr b="1">
                <a:solidFill>
                  <a:schemeClr val="lt1"/>
                </a:solidFill>
              </a:defRPr>
            </a:lvl4pPr>
            <a:lvl5pPr lvl="4" algn="ctr">
              <a:buNone/>
              <a:defRPr b="1">
                <a:solidFill>
                  <a:schemeClr val="lt1"/>
                </a:solidFill>
              </a:defRPr>
            </a:lvl5pPr>
            <a:lvl6pPr lvl="5" algn="ctr">
              <a:buNone/>
              <a:defRPr b="1">
                <a:solidFill>
                  <a:schemeClr val="lt1"/>
                </a:solidFill>
              </a:defRPr>
            </a:lvl6pPr>
            <a:lvl7pPr lvl="6" algn="ctr">
              <a:buNone/>
              <a:defRPr b="1">
                <a:solidFill>
                  <a:schemeClr val="lt1"/>
                </a:solidFill>
              </a:defRPr>
            </a:lvl7pPr>
            <a:lvl8pPr lvl="7" algn="ctr">
              <a:buNone/>
              <a:defRPr b="1">
                <a:solidFill>
                  <a:schemeClr val="lt1"/>
                </a:solidFill>
              </a:defRPr>
            </a:lvl8pPr>
            <a:lvl9pPr lvl="8" algn="ctr">
              <a:buNone/>
              <a:defRPr b="1">
                <a:solidFill>
                  <a:schemeClr val="lt1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pic>
        <p:nvPicPr>
          <p:cNvPr id="22" name="Google Shape;22;p4" title="DINORANK - LOGO PNG 8 (1).png">
            <a:hlinkClick r:id="rId2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73025" y="4857475"/>
            <a:ext cx="1185863" cy="2736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rgbClr val="00C4A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764900"/>
            <a:ext cx="85206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INFORME SEO DE SEGUIMIENTO</a:t>
            </a:r>
            <a:endParaRPr b="1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200"/>
              <a:t>[Proyecto]</a:t>
            </a:r>
            <a:endParaRPr b="1" sz="3200"/>
          </a:p>
        </p:txBody>
      </p:sp>
      <p:sp>
        <p:nvSpPr>
          <p:cNvPr id="61" name="Google Shape;61;p13"/>
          <p:cNvSpPr txBox="1"/>
          <p:nvPr>
            <p:ph idx="1" type="subTitle"/>
          </p:nvPr>
        </p:nvSpPr>
        <p:spPr>
          <a:xfrm>
            <a:off x="510450" y="38123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[Mes - Año]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Resumen de</a:t>
            </a:r>
            <a:r>
              <a:rPr lang="es"/>
              <a:t>l mes</a:t>
            </a:r>
            <a:endParaRPr/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311700" y="764900"/>
            <a:ext cx="4152000" cy="40005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Tareas realizadas</a:t>
            </a:r>
            <a:endParaRPr b="1"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✅"/>
            </a:pPr>
            <a:r>
              <a:rPr lang="es" sz="1500"/>
              <a:t>Tarea 1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✅"/>
            </a:pPr>
            <a:r>
              <a:rPr lang="es" sz="1500"/>
              <a:t>Tarea 2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✅"/>
            </a:pPr>
            <a:r>
              <a:rPr lang="es" sz="1500"/>
              <a:t>Tarea 3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✅"/>
            </a:pPr>
            <a:r>
              <a:rPr lang="es" sz="1500"/>
              <a:t>…</a:t>
            </a:r>
            <a:endParaRPr sz="1500"/>
          </a:p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4632100" y="764900"/>
            <a:ext cx="4265700" cy="20091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Objetivos cumplidos</a:t>
            </a:r>
            <a:endParaRPr b="1"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🔝"/>
            </a:pPr>
            <a:r>
              <a:rPr lang="es" sz="1500"/>
              <a:t>Objetivo 1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🔝"/>
            </a:pPr>
            <a:r>
              <a:rPr lang="es" sz="1500"/>
              <a:t>Objetivo 2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🔝"/>
            </a:pPr>
            <a:r>
              <a:rPr lang="es" sz="1500"/>
              <a:t>…</a:t>
            </a:r>
            <a:endParaRPr sz="1500"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4632100" y="2859975"/>
            <a:ext cx="4265700" cy="19053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Problemas encontrados</a:t>
            </a:r>
            <a:endParaRPr b="1"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❌"/>
            </a:pPr>
            <a:r>
              <a:rPr lang="es" sz="1500"/>
              <a:t>Problema 1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❌"/>
            </a:pPr>
            <a:r>
              <a:rPr lang="es" sz="1500"/>
              <a:t>Problema 2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❌"/>
            </a:pPr>
            <a:r>
              <a:rPr lang="es" sz="1500"/>
              <a:t>….</a:t>
            </a: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Palabras clave orgánicas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3961075"/>
            <a:ext cx="8520600" cy="8043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[Añade una explicación de la tabla anterior con tus propias palabras]</a:t>
            </a:r>
            <a:endParaRPr sz="1500"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11700" y="671338"/>
            <a:ext cx="8520600" cy="31911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[Pega aquí la tabla de Palabras clave de Google Search Console]</a:t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</a:t>
            </a:r>
            <a:r>
              <a:rPr lang="es"/>
              <a:t>ráfico orgánico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11700" y="3961075"/>
            <a:ext cx="8520600" cy="8043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[Añade una explicación de la gráfica anterior con tus propias palabras]</a:t>
            </a:r>
            <a:endParaRPr sz="1500"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671338"/>
            <a:ext cx="8520600" cy="31911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[Pega aquí la gráfica de rendimiento de Google Search Console]</a:t>
            </a:r>
            <a:endParaRPr sz="1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</a:t>
            </a:r>
            <a:r>
              <a:rPr lang="es"/>
              <a:t>onversiones</a:t>
            </a:r>
            <a:endParaRPr/>
          </a:p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311700" y="3961075"/>
            <a:ext cx="8520600" cy="8043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[Añade una explicación de la tabla/gráfica anterior con tus propias palabras]</a:t>
            </a:r>
            <a:endParaRPr sz="1500"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671338"/>
            <a:ext cx="8520600" cy="31911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[Pega aquí la gráfica o la tabla de eventos de Google Analytics]</a:t>
            </a:r>
            <a:endParaRPr sz="1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Visión de la competencia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3961075"/>
            <a:ext cx="8520600" cy="8043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[Añade una explicación de las gráficas anteriores con tus propias palabras]</a:t>
            </a:r>
            <a:endParaRPr sz="1500"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311700" y="953325"/>
            <a:ext cx="4166700" cy="12489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[Pega aquí la gráfica de Semrush de tu web]</a:t>
            </a:r>
            <a:endParaRPr sz="1500"/>
          </a:p>
        </p:txBody>
      </p:sp>
      <p:sp>
        <p:nvSpPr>
          <p:cNvPr id="98" name="Google Shape;98;p18"/>
          <p:cNvSpPr txBox="1"/>
          <p:nvPr/>
        </p:nvSpPr>
        <p:spPr>
          <a:xfrm>
            <a:off x="311700" y="572700"/>
            <a:ext cx="4256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Nosotros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11700" y="2647500"/>
            <a:ext cx="4166700" cy="12489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[Pega aquí la gráfica de Semrush de tu competidor]</a:t>
            </a:r>
            <a:endParaRPr sz="1500"/>
          </a:p>
        </p:txBody>
      </p:sp>
      <p:sp>
        <p:nvSpPr>
          <p:cNvPr id="100" name="Google Shape;100;p18"/>
          <p:cNvSpPr txBox="1"/>
          <p:nvPr/>
        </p:nvSpPr>
        <p:spPr>
          <a:xfrm>
            <a:off x="311700" y="2266875"/>
            <a:ext cx="4256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[Competidor 2]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1" name="Google Shape;101;p18"/>
          <p:cNvSpPr txBox="1"/>
          <p:nvPr>
            <p:ph idx="1" type="body"/>
          </p:nvPr>
        </p:nvSpPr>
        <p:spPr>
          <a:xfrm>
            <a:off x="4665600" y="953325"/>
            <a:ext cx="4166700" cy="12489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[Pega aquí la gráfica de Semrush de tu competidor]</a:t>
            </a:r>
            <a:endParaRPr sz="1500"/>
          </a:p>
        </p:txBody>
      </p:sp>
      <p:sp>
        <p:nvSpPr>
          <p:cNvPr id="102" name="Google Shape;102;p18"/>
          <p:cNvSpPr txBox="1"/>
          <p:nvPr/>
        </p:nvSpPr>
        <p:spPr>
          <a:xfrm>
            <a:off x="4572000" y="572700"/>
            <a:ext cx="4256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[Competidor 1]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4665600" y="2647500"/>
            <a:ext cx="4166700" cy="12489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[Pega aquí la gráfica de Semrush de tu competidor]</a:t>
            </a:r>
            <a:endParaRPr sz="1500"/>
          </a:p>
        </p:txBody>
      </p:sp>
      <p:sp>
        <p:nvSpPr>
          <p:cNvPr id="104" name="Google Shape;104;p18"/>
          <p:cNvSpPr txBox="1"/>
          <p:nvPr/>
        </p:nvSpPr>
        <p:spPr>
          <a:xfrm>
            <a:off x="4572000" y="2266875"/>
            <a:ext cx="4256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[Competidor 3]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</a:t>
            </a:r>
            <a:r>
              <a:rPr lang="es"/>
              <a:t>uditoría SEO</a:t>
            </a:r>
            <a:endParaRPr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311700" y="3961075"/>
            <a:ext cx="8520600" cy="8043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[Añade una explicación de l</a:t>
            </a:r>
            <a:r>
              <a:rPr lang="es" sz="1500"/>
              <a:t>as tablas/</a:t>
            </a:r>
            <a:r>
              <a:rPr lang="es" sz="1500"/>
              <a:t>gráficas anteriores con tus propias palabras]</a:t>
            </a:r>
            <a:endParaRPr sz="1500"/>
          </a:p>
        </p:txBody>
      </p:sp>
      <p:sp>
        <p:nvSpPr>
          <p:cNvPr id="111" name="Google Shape;111;p19"/>
          <p:cNvSpPr txBox="1"/>
          <p:nvPr>
            <p:ph idx="1" type="body"/>
          </p:nvPr>
        </p:nvSpPr>
        <p:spPr>
          <a:xfrm>
            <a:off x="311700" y="671350"/>
            <a:ext cx="4137000" cy="31911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[Pega aquí la gráficas de rendimiento de Google PageSpeed]</a:t>
            </a:r>
            <a:endParaRPr sz="1500"/>
          </a:p>
        </p:txBody>
      </p:sp>
      <p:sp>
        <p:nvSpPr>
          <p:cNvPr id="112" name="Google Shape;112;p19"/>
          <p:cNvSpPr txBox="1"/>
          <p:nvPr>
            <p:ph idx="1" type="body"/>
          </p:nvPr>
        </p:nvSpPr>
        <p:spPr>
          <a:xfrm>
            <a:off x="4695300" y="671338"/>
            <a:ext cx="4137000" cy="31911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00"/>
              <a:t>[Pega aquí la gráfica de páginas indexadas de Google Search Console]</a:t>
            </a:r>
            <a:endParaRPr sz="1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Próximos pasos</a:t>
            </a:r>
            <a:endParaRPr/>
          </a:p>
        </p:txBody>
      </p:sp>
      <p:sp>
        <p:nvSpPr>
          <p:cNvPr id="118" name="Google Shape;118;p20"/>
          <p:cNvSpPr txBox="1"/>
          <p:nvPr>
            <p:ph idx="1" type="body"/>
          </p:nvPr>
        </p:nvSpPr>
        <p:spPr>
          <a:xfrm>
            <a:off x="311700" y="764900"/>
            <a:ext cx="4152000" cy="40005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Tareas para el próximo mes</a:t>
            </a:r>
            <a:endParaRPr b="1"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📅"/>
            </a:pPr>
            <a:r>
              <a:rPr lang="es" sz="1500"/>
              <a:t>Tarea 1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📅"/>
            </a:pPr>
            <a:r>
              <a:rPr lang="es" sz="1500"/>
              <a:t>Tarea 2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📅"/>
            </a:pPr>
            <a:r>
              <a:rPr lang="es" sz="1500"/>
              <a:t>Tarea 3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📅"/>
            </a:pPr>
            <a:r>
              <a:rPr lang="es" sz="1500"/>
              <a:t>….</a:t>
            </a:r>
            <a:endParaRPr sz="1500"/>
          </a:p>
        </p:txBody>
      </p:sp>
      <p:sp>
        <p:nvSpPr>
          <p:cNvPr id="119" name="Google Shape;119;p20"/>
          <p:cNvSpPr txBox="1"/>
          <p:nvPr>
            <p:ph idx="1" type="body"/>
          </p:nvPr>
        </p:nvSpPr>
        <p:spPr>
          <a:xfrm>
            <a:off x="4632100" y="764900"/>
            <a:ext cx="4265700" cy="40005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Objetivos pendientes</a:t>
            </a:r>
            <a:endParaRPr b="1"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🔜"/>
            </a:pPr>
            <a:r>
              <a:rPr lang="es" sz="1500"/>
              <a:t>Objetivo 1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🔜"/>
            </a:pPr>
            <a:r>
              <a:rPr lang="es" sz="1500"/>
              <a:t>Objetivo 2</a:t>
            </a: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